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Lato" panose="020B0604020202020204" charset="0"/>
      <p:regular r:id="rId15"/>
      <p:bold r:id="rId16"/>
      <p:italic r:id="rId17"/>
      <p:boldItalic r:id="rId18"/>
    </p:embeddedFont>
    <p:embeddedFont>
      <p:font typeface="Raleway"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7" d="100"/>
          <a:sy n="97" d="100"/>
        </p:scale>
        <p:origin x="786"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jpg>
</file>

<file path=ppt/media/image10.jpg>
</file>

<file path=ppt/media/image11.jpg>
</file>

<file path=ppt/media/image12.png>
</file>

<file path=ppt/media/image13.png>
</file>

<file path=ppt/media/image14.png>
</file>

<file path=ppt/media/image15.png>
</file>

<file path=ppt/media/image2.png>
</file>

<file path=ppt/media/image3.jpg>
</file>

<file path=ppt/media/image4.jpg>
</file>

<file path=ppt/media/image5.png>
</file>

<file path=ppt/media/image6.pn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94007205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85793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f88252dc4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f88252dc4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44300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f88252dc4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f88252dc4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30872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0448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3651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0986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6428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267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f88252dc4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1f88252dc4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452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f88252dc4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86452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9983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94289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Data Structures</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Array Sorting </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rId3"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hyperlink" Target="https://github.com/DeveloperBlue/Algorithm-Visualizer" TargetMode="Externa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11.jpg"/><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48909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Algorithms </a:t>
            </a:r>
            <a:endParaRPr sz="4800">
              <a:solidFill>
                <a:srgbClr val="000000"/>
              </a:solidFill>
            </a:endParaRPr>
          </a:p>
          <a:p>
            <a:pPr marL="0" lvl="0" indent="0" algn="l" rtl="0">
              <a:spcBef>
                <a:spcPts val="0"/>
              </a:spcBef>
              <a:spcAft>
                <a:spcPts val="0"/>
              </a:spcAft>
              <a:buNone/>
            </a:pPr>
            <a:r>
              <a:rPr lang="en-GB" sz="4800">
                <a:solidFill>
                  <a:srgbClr val="000000"/>
                </a:solidFill>
              </a:rPr>
              <a:t>Visualizer</a:t>
            </a:r>
            <a:endParaRPr sz="4800">
              <a:solidFill>
                <a:srgbClr val="000000"/>
              </a:solidFill>
            </a:endParaRPr>
          </a:p>
        </p:txBody>
      </p:sp>
      <p:sp>
        <p:nvSpPr>
          <p:cNvPr id="177" name="Google Shape;177;p18"/>
          <p:cNvSpPr txBox="1">
            <a:spLocks noGrp="1"/>
          </p:cNvSpPr>
          <p:nvPr>
            <p:ph type="subTitle" idx="1"/>
          </p:nvPr>
        </p:nvSpPr>
        <p:spPr>
          <a:xfrm>
            <a:off x="729563" y="2998272"/>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Group Project CS 389</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7"/>
          <p:cNvSpPr txBox="1">
            <a:spLocks noGrp="1"/>
          </p:cNvSpPr>
          <p:nvPr>
            <p:ph type="title"/>
          </p:nvPr>
        </p:nvSpPr>
        <p:spPr>
          <a:xfrm>
            <a:off x="729450" y="1367864"/>
            <a:ext cx="7688400" cy="53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Process</a:t>
            </a:r>
            <a:endParaRPr sz="1000" dirty="0"/>
          </a:p>
        </p:txBody>
      </p:sp>
      <p:pic>
        <p:nvPicPr>
          <p:cNvPr id="249" name="Google Shape;249;p27" descr="shutterstock_227447065.jpg"/>
          <p:cNvPicPr preferRelativeResize="0"/>
          <p:nvPr/>
        </p:nvPicPr>
        <p:blipFill rotWithShape="1">
          <a:blip r:embed="rId3">
            <a:alphaModFix/>
          </a:blip>
          <a:srcRect t="11982" b="11982"/>
          <a:stretch/>
        </p:blipFill>
        <p:spPr>
          <a:xfrm>
            <a:off x="830400" y="2091180"/>
            <a:ext cx="2501199" cy="1267837"/>
          </a:xfrm>
          <a:prstGeom prst="rect">
            <a:avLst/>
          </a:prstGeom>
          <a:noFill/>
          <a:ln>
            <a:noFill/>
          </a:ln>
        </p:spPr>
      </p:pic>
      <p:sp>
        <p:nvSpPr>
          <p:cNvPr id="250" name="Google Shape;250;p27"/>
          <p:cNvSpPr txBox="1"/>
          <p:nvPr/>
        </p:nvSpPr>
        <p:spPr>
          <a:xfrm>
            <a:off x="862816" y="2418212"/>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01 </a:t>
            </a:r>
            <a:endParaRPr sz="3000" b="1">
              <a:solidFill>
                <a:srgbClr val="FFFFFF"/>
              </a:solidFill>
              <a:latin typeface="Raleway"/>
              <a:ea typeface="Raleway"/>
              <a:cs typeface="Raleway"/>
              <a:sym typeface="Raleway"/>
            </a:endParaRPr>
          </a:p>
        </p:txBody>
      </p:sp>
      <p:grpSp>
        <p:nvGrpSpPr>
          <p:cNvPr id="251" name="Google Shape;251;p27"/>
          <p:cNvGrpSpPr/>
          <p:nvPr/>
        </p:nvGrpSpPr>
        <p:grpSpPr>
          <a:xfrm>
            <a:off x="830400" y="3274596"/>
            <a:ext cx="2501700" cy="1353953"/>
            <a:chOff x="830400" y="3274596"/>
            <a:chExt cx="2501700" cy="1353953"/>
          </a:xfrm>
        </p:grpSpPr>
        <p:sp>
          <p:nvSpPr>
            <p:cNvPr id="252" name="Google Shape;252;p27"/>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 name="Google Shape;254;p27"/>
          <p:cNvSpPr txBox="1">
            <a:spLocks noGrp="1"/>
          </p:cNvSpPr>
          <p:nvPr>
            <p:ph type="title"/>
          </p:nvPr>
        </p:nvSpPr>
        <p:spPr>
          <a:xfrm>
            <a:off x="967528" y="3455478"/>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t>Agile Development </a:t>
            </a:r>
            <a:endParaRPr sz="1000" dirty="0"/>
          </a:p>
        </p:txBody>
      </p:sp>
      <p:sp>
        <p:nvSpPr>
          <p:cNvPr id="255" name="Google Shape;255;p27"/>
          <p:cNvSpPr txBox="1">
            <a:spLocks noGrp="1"/>
          </p:cNvSpPr>
          <p:nvPr>
            <p:ph type="body" idx="4294967295"/>
          </p:nvPr>
        </p:nvSpPr>
        <p:spPr>
          <a:xfrm>
            <a:off x="967528" y="3885655"/>
            <a:ext cx="2238300" cy="649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dirty="0"/>
              <a:t>Following the Scrum methodology.</a:t>
            </a:r>
            <a:endParaRPr sz="800" dirty="0"/>
          </a:p>
        </p:txBody>
      </p:sp>
      <p:pic>
        <p:nvPicPr>
          <p:cNvPr id="256" name="Google Shape;256;p27" descr="shutterstock_425821354.jpg"/>
          <p:cNvPicPr preferRelativeResize="0"/>
          <p:nvPr/>
        </p:nvPicPr>
        <p:blipFill rotWithShape="1">
          <a:blip r:embed="rId4">
            <a:alphaModFix/>
          </a:blip>
          <a:srcRect t="12034" b="12034"/>
          <a:stretch/>
        </p:blipFill>
        <p:spPr>
          <a:xfrm>
            <a:off x="3332867" y="3359013"/>
            <a:ext cx="2501197" cy="1267831"/>
          </a:xfrm>
          <a:prstGeom prst="rect">
            <a:avLst/>
          </a:prstGeom>
          <a:noFill/>
          <a:ln>
            <a:noFill/>
          </a:ln>
        </p:spPr>
      </p:pic>
      <p:sp>
        <p:nvSpPr>
          <p:cNvPr id="257" name="Google Shape;257;p27"/>
          <p:cNvSpPr txBox="1"/>
          <p:nvPr/>
        </p:nvSpPr>
        <p:spPr>
          <a:xfrm>
            <a:off x="3389243" y="3563077"/>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02 </a:t>
            </a:r>
            <a:endParaRPr sz="3000" b="1">
              <a:solidFill>
                <a:srgbClr val="FFFFFF"/>
              </a:solidFill>
              <a:latin typeface="Raleway"/>
              <a:ea typeface="Raleway"/>
              <a:cs typeface="Raleway"/>
              <a:sym typeface="Raleway"/>
            </a:endParaRPr>
          </a:p>
        </p:txBody>
      </p:sp>
      <p:grpSp>
        <p:nvGrpSpPr>
          <p:cNvPr id="258" name="Google Shape;258;p27"/>
          <p:cNvGrpSpPr/>
          <p:nvPr/>
        </p:nvGrpSpPr>
        <p:grpSpPr>
          <a:xfrm rot="10800000" flipH="1">
            <a:off x="3332867" y="2091171"/>
            <a:ext cx="2501700" cy="1353953"/>
            <a:chOff x="830400" y="3274596"/>
            <a:chExt cx="2501700" cy="1353953"/>
          </a:xfrm>
        </p:grpSpPr>
        <p:sp>
          <p:nvSpPr>
            <p:cNvPr id="259" name="Google Shape;259;p27"/>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7"/>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 name="Google Shape;261;p27"/>
          <p:cNvSpPr txBox="1">
            <a:spLocks noGrp="1"/>
          </p:cNvSpPr>
          <p:nvPr>
            <p:ph type="title"/>
          </p:nvPr>
        </p:nvSpPr>
        <p:spPr>
          <a:xfrm>
            <a:off x="3464303" y="2176242"/>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t>Role rotation and Sprints </a:t>
            </a:r>
            <a:endParaRPr sz="1000" dirty="0"/>
          </a:p>
        </p:txBody>
      </p:sp>
      <p:sp>
        <p:nvSpPr>
          <p:cNvPr id="262" name="Google Shape;262;p27"/>
          <p:cNvSpPr txBox="1">
            <a:spLocks noGrp="1"/>
          </p:cNvSpPr>
          <p:nvPr>
            <p:ph type="body" idx="4294967295"/>
          </p:nvPr>
        </p:nvSpPr>
        <p:spPr>
          <a:xfrm>
            <a:off x="3464303" y="2606419"/>
            <a:ext cx="2238300" cy="649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dirty="0"/>
              <a:t>Engaging with the process on a flexible team role principle. Bi-weekly sprint meeting to ensure accountability. Development according to original specifications.</a:t>
            </a:r>
            <a:endParaRPr sz="800" dirty="0"/>
          </a:p>
        </p:txBody>
      </p:sp>
      <p:pic>
        <p:nvPicPr>
          <p:cNvPr id="263" name="Google Shape;263;p27" descr="shutterstock_512483578.jpg"/>
          <p:cNvPicPr preferRelativeResize="0"/>
          <p:nvPr/>
        </p:nvPicPr>
        <p:blipFill rotWithShape="1">
          <a:blip r:embed="rId5">
            <a:alphaModFix/>
          </a:blip>
          <a:srcRect t="11982" b="11982"/>
          <a:stretch/>
        </p:blipFill>
        <p:spPr>
          <a:xfrm>
            <a:off x="5832591" y="2091175"/>
            <a:ext cx="2501198" cy="1267840"/>
          </a:xfrm>
          <a:prstGeom prst="rect">
            <a:avLst/>
          </a:prstGeom>
          <a:noFill/>
          <a:ln>
            <a:noFill/>
          </a:ln>
        </p:spPr>
      </p:pic>
      <p:sp>
        <p:nvSpPr>
          <p:cNvPr id="264" name="Google Shape;264;p27"/>
          <p:cNvSpPr txBox="1"/>
          <p:nvPr/>
        </p:nvSpPr>
        <p:spPr>
          <a:xfrm>
            <a:off x="5856250" y="2418200"/>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03 </a:t>
            </a:r>
            <a:endParaRPr sz="3000" b="1">
              <a:solidFill>
                <a:srgbClr val="FFFFFF"/>
              </a:solidFill>
              <a:latin typeface="Raleway"/>
              <a:ea typeface="Raleway"/>
              <a:cs typeface="Raleway"/>
              <a:sym typeface="Raleway"/>
            </a:endParaRPr>
          </a:p>
        </p:txBody>
      </p:sp>
      <p:grpSp>
        <p:nvGrpSpPr>
          <p:cNvPr id="265" name="Google Shape;265;p27"/>
          <p:cNvGrpSpPr/>
          <p:nvPr/>
        </p:nvGrpSpPr>
        <p:grpSpPr>
          <a:xfrm>
            <a:off x="5856250" y="3274596"/>
            <a:ext cx="2501700" cy="1353953"/>
            <a:chOff x="830400" y="3274596"/>
            <a:chExt cx="2501700" cy="1353953"/>
          </a:xfrm>
        </p:grpSpPr>
        <p:sp>
          <p:nvSpPr>
            <p:cNvPr id="266" name="Google Shape;266;p27"/>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 name="Google Shape;268;p27"/>
          <p:cNvSpPr txBox="1">
            <a:spLocks noGrp="1"/>
          </p:cNvSpPr>
          <p:nvPr>
            <p:ph type="title"/>
          </p:nvPr>
        </p:nvSpPr>
        <p:spPr>
          <a:xfrm>
            <a:off x="5960978" y="3455478"/>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t>GitHub repo</a:t>
            </a:r>
            <a:endParaRPr sz="1000" dirty="0"/>
          </a:p>
        </p:txBody>
      </p:sp>
      <p:sp>
        <p:nvSpPr>
          <p:cNvPr id="269" name="Google Shape;269;p27"/>
          <p:cNvSpPr txBox="1">
            <a:spLocks noGrp="1"/>
          </p:cNvSpPr>
          <p:nvPr>
            <p:ph type="body" idx="4294967295"/>
          </p:nvPr>
        </p:nvSpPr>
        <p:spPr>
          <a:xfrm>
            <a:off x="5960978" y="3885655"/>
            <a:ext cx="2238300" cy="649800"/>
          </a:xfrm>
          <a:prstGeom prst="rect">
            <a:avLst/>
          </a:prstGeom>
        </p:spPr>
        <p:txBody>
          <a:bodyPr spcFirstLastPara="1" wrap="square" lIns="91425" tIns="91425" rIns="91425" bIns="91425" anchor="t" anchorCtr="0">
            <a:noAutofit/>
          </a:bodyPr>
          <a:lstStyle/>
          <a:p>
            <a:pPr marL="0" lvl="0" indent="0">
              <a:spcAft>
                <a:spcPts val="1600"/>
              </a:spcAft>
              <a:buNone/>
            </a:pPr>
            <a:r>
              <a:rPr lang="en-US" sz="800" i="1" dirty="0">
                <a:hlinkClick r:id="rId6"/>
              </a:rPr>
              <a:t>https://github.com/DeveloperBlue/Algorithm-Visualizer</a:t>
            </a:r>
            <a:endParaRPr sz="800" i="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730000" y="1318650"/>
            <a:ext cx="27999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Demo</a:t>
            </a:r>
            <a:endParaRPr>
              <a:solidFill>
                <a:srgbClr val="000000"/>
              </a:solidFill>
            </a:endParaRPr>
          </a:p>
          <a:p>
            <a:pPr marL="0" lvl="0" indent="0" algn="l" rtl="0">
              <a:spcBef>
                <a:spcPts val="0"/>
              </a:spcBef>
              <a:spcAft>
                <a:spcPts val="0"/>
              </a:spcAft>
              <a:buNone/>
            </a:pPr>
            <a:endParaRPr>
              <a:solidFill>
                <a:srgbClr val="000000"/>
              </a:solidFill>
            </a:endParaRPr>
          </a:p>
        </p:txBody>
      </p:sp>
      <p:pic>
        <p:nvPicPr>
          <p:cNvPr id="2" name="CS389demo_use">
            <a:hlinkClick r:id="" action="ppaction://media"/>
            <a:extLst>
              <a:ext uri="{FF2B5EF4-FFF2-40B4-BE49-F238E27FC236}">
                <a16:creationId xmlns:a16="http://schemas.microsoft.com/office/drawing/2014/main" xmlns="" id="{BEB9FB9B-FFE1-45A2-8161-A3ACF887F36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56323" y="1089328"/>
            <a:ext cx="6257677" cy="351994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2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29"/>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1"/>
        <p:cNvGrpSpPr/>
        <p:nvPr/>
      </p:nvGrpSpPr>
      <p:grpSpPr>
        <a:xfrm>
          <a:off x="0" y="0"/>
          <a:ext cx="0" cy="0"/>
          <a:chOff x="0" y="0"/>
          <a:chExt cx="0" cy="0"/>
        </a:xfrm>
      </p:grpSpPr>
      <p:pic>
        <p:nvPicPr>
          <p:cNvPr id="182" name="Google Shape;182;p19"/>
          <p:cNvPicPr preferRelativeResize="0"/>
          <p:nvPr/>
        </p:nvPicPr>
        <p:blipFill>
          <a:blip r:embed="rId3">
            <a:alphaModFix/>
          </a:blip>
          <a:stretch>
            <a:fillRect/>
          </a:stretch>
        </p:blipFill>
        <p:spPr>
          <a:xfrm>
            <a:off x="431313" y="350700"/>
            <a:ext cx="1774725" cy="1774725"/>
          </a:xfrm>
          <a:prstGeom prst="rect">
            <a:avLst/>
          </a:prstGeom>
          <a:noFill/>
          <a:ln>
            <a:noFill/>
          </a:ln>
        </p:spPr>
      </p:pic>
      <p:sp>
        <p:nvSpPr>
          <p:cNvPr id="183" name="Google Shape;183;p19"/>
          <p:cNvSpPr txBox="1"/>
          <p:nvPr/>
        </p:nvSpPr>
        <p:spPr>
          <a:xfrm>
            <a:off x="431313" y="2125425"/>
            <a:ext cx="1774800" cy="25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300" b="1">
                <a:solidFill>
                  <a:schemeClr val="dk2"/>
                </a:solidFill>
                <a:latin typeface="Raleway"/>
                <a:ea typeface="Raleway"/>
                <a:cs typeface="Raleway"/>
                <a:sym typeface="Raleway"/>
              </a:rPr>
              <a:t>Naglis Bukauskas</a:t>
            </a:r>
            <a:endParaRPr sz="1300" b="1">
              <a:solidFill>
                <a:schemeClr val="dk2"/>
              </a:solidFill>
              <a:latin typeface="Raleway"/>
              <a:ea typeface="Raleway"/>
              <a:cs typeface="Raleway"/>
              <a:sym typeface="Raleway"/>
            </a:endParaRPr>
          </a:p>
          <a:p>
            <a:pPr marL="0" lvl="0" indent="0" algn="ctr" rtl="0">
              <a:spcBef>
                <a:spcPts val="0"/>
              </a:spcBef>
              <a:spcAft>
                <a:spcPts val="0"/>
              </a:spcAft>
              <a:buNone/>
            </a:pPr>
            <a:r>
              <a:rPr lang="en-GB" sz="1300" b="1">
                <a:solidFill>
                  <a:schemeClr val="dk2"/>
                </a:solidFill>
                <a:latin typeface="Raleway"/>
                <a:ea typeface="Raleway"/>
                <a:cs typeface="Raleway"/>
                <a:sym typeface="Raleway"/>
              </a:rPr>
              <a:t>Software Developer</a:t>
            </a:r>
            <a:endParaRPr sz="1300" b="1">
              <a:solidFill>
                <a:schemeClr val="dk2"/>
              </a:solidFill>
              <a:latin typeface="Raleway"/>
              <a:ea typeface="Raleway"/>
              <a:cs typeface="Raleway"/>
              <a:sym typeface="Raleway"/>
            </a:endParaRPr>
          </a:p>
          <a:p>
            <a:pPr marL="0" lvl="0" indent="0" algn="ctr" rtl="0">
              <a:spcBef>
                <a:spcPts val="0"/>
              </a:spcBef>
              <a:spcAft>
                <a:spcPts val="0"/>
              </a:spcAft>
              <a:buNone/>
            </a:pPr>
            <a:endParaRPr>
              <a:latin typeface="Lato"/>
              <a:ea typeface="Lato"/>
              <a:cs typeface="Lato"/>
              <a:sym typeface="Lato"/>
            </a:endParaRPr>
          </a:p>
        </p:txBody>
      </p:sp>
      <p:pic>
        <p:nvPicPr>
          <p:cNvPr id="184" name="Google Shape;184;p19"/>
          <p:cNvPicPr preferRelativeResize="0"/>
          <p:nvPr/>
        </p:nvPicPr>
        <p:blipFill rotWithShape="1">
          <a:blip r:embed="rId4">
            <a:alphaModFix/>
          </a:blip>
          <a:srcRect l="6182"/>
          <a:stretch/>
        </p:blipFill>
        <p:spPr>
          <a:xfrm rot="-5400000">
            <a:off x="2382197" y="2266374"/>
            <a:ext cx="2216103" cy="1774748"/>
          </a:xfrm>
          <a:prstGeom prst="rect">
            <a:avLst/>
          </a:prstGeom>
          <a:noFill/>
          <a:ln>
            <a:noFill/>
          </a:ln>
        </p:spPr>
      </p:pic>
      <p:sp>
        <p:nvSpPr>
          <p:cNvPr id="185" name="Google Shape;185;p19"/>
          <p:cNvSpPr txBox="1"/>
          <p:nvPr/>
        </p:nvSpPr>
        <p:spPr>
          <a:xfrm>
            <a:off x="2502725" y="4261800"/>
            <a:ext cx="2013900" cy="25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300" b="1">
                <a:solidFill>
                  <a:schemeClr val="dk2"/>
                </a:solidFill>
                <a:latin typeface="Raleway"/>
                <a:ea typeface="Raleway"/>
                <a:cs typeface="Raleway"/>
                <a:sym typeface="Raleway"/>
              </a:rPr>
              <a:t>Aleksandar Kamenev</a:t>
            </a:r>
            <a:endParaRPr sz="1300" b="1">
              <a:solidFill>
                <a:schemeClr val="dk2"/>
              </a:solidFill>
              <a:latin typeface="Raleway"/>
              <a:ea typeface="Raleway"/>
              <a:cs typeface="Raleway"/>
              <a:sym typeface="Raleway"/>
            </a:endParaRPr>
          </a:p>
          <a:p>
            <a:pPr marL="0" lvl="0" indent="0" algn="ctr" rtl="0">
              <a:spcBef>
                <a:spcPts val="0"/>
              </a:spcBef>
              <a:spcAft>
                <a:spcPts val="0"/>
              </a:spcAft>
              <a:buNone/>
            </a:pPr>
            <a:r>
              <a:rPr lang="en-GB" sz="1300" b="1">
                <a:solidFill>
                  <a:schemeClr val="dk2"/>
                </a:solidFill>
                <a:latin typeface="Raleway"/>
                <a:ea typeface="Raleway"/>
                <a:cs typeface="Raleway"/>
                <a:sym typeface="Raleway"/>
              </a:rPr>
              <a:t>UX &amp; Design</a:t>
            </a:r>
            <a:endParaRPr sz="1300" b="1">
              <a:solidFill>
                <a:schemeClr val="dk2"/>
              </a:solidFill>
              <a:latin typeface="Raleway"/>
              <a:ea typeface="Raleway"/>
              <a:cs typeface="Raleway"/>
              <a:sym typeface="Raleway"/>
            </a:endParaRPr>
          </a:p>
          <a:p>
            <a:pPr marL="0" lvl="0" indent="0" algn="ctr" rtl="0">
              <a:spcBef>
                <a:spcPts val="0"/>
              </a:spcBef>
              <a:spcAft>
                <a:spcPts val="0"/>
              </a:spcAft>
              <a:buNone/>
            </a:pPr>
            <a:endParaRPr>
              <a:latin typeface="Lato"/>
              <a:ea typeface="Lato"/>
              <a:cs typeface="Lato"/>
              <a:sym typeface="Lato"/>
            </a:endParaRPr>
          </a:p>
        </p:txBody>
      </p:sp>
      <p:pic>
        <p:nvPicPr>
          <p:cNvPr id="186" name="Google Shape;186;p19"/>
          <p:cNvPicPr preferRelativeResize="0"/>
          <p:nvPr/>
        </p:nvPicPr>
        <p:blipFill>
          <a:blip r:embed="rId5">
            <a:alphaModFix/>
          </a:blip>
          <a:stretch>
            <a:fillRect/>
          </a:stretch>
        </p:blipFill>
        <p:spPr>
          <a:xfrm>
            <a:off x="4774413" y="350700"/>
            <a:ext cx="1770747" cy="1774725"/>
          </a:xfrm>
          <a:prstGeom prst="rect">
            <a:avLst/>
          </a:prstGeom>
          <a:noFill/>
          <a:ln>
            <a:noFill/>
          </a:ln>
        </p:spPr>
      </p:pic>
      <p:pic>
        <p:nvPicPr>
          <p:cNvPr id="187" name="Google Shape;187;p19"/>
          <p:cNvPicPr preferRelativeResize="0"/>
          <p:nvPr/>
        </p:nvPicPr>
        <p:blipFill rotWithShape="1">
          <a:blip r:embed="rId6">
            <a:alphaModFix/>
          </a:blip>
          <a:srcRect t="13515" b="22431"/>
          <a:stretch/>
        </p:blipFill>
        <p:spPr>
          <a:xfrm>
            <a:off x="6941950" y="2045700"/>
            <a:ext cx="1770727" cy="2268524"/>
          </a:xfrm>
          <a:prstGeom prst="rect">
            <a:avLst/>
          </a:prstGeom>
          <a:noFill/>
          <a:ln>
            <a:noFill/>
          </a:ln>
        </p:spPr>
      </p:pic>
      <p:sp>
        <p:nvSpPr>
          <p:cNvPr id="188" name="Google Shape;188;p19"/>
          <p:cNvSpPr txBox="1"/>
          <p:nvPr/>
        </p:nvSpPr>
        <p:spPr>
          <a:xfrm>
            <a:off x="4772375" y="2125425"/>
            <a:ext cx="1774800" cy="25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300" b="1" smtClean="0">
                <a:solidFill>
                  <a:schemeClr val="dk2"/>
                </a:solidFill>
                <a:latin typeface="Raleway"/>
                <a:ea typeface="Raleway"/>
                <a:cs typeface="Raleway"/>
                <a:sym typeface="Raleway"/>
              </a:rPr>
              <a:t>Nikita </a:t>
            </a:r>
            <a:r>
              <a:rPr lang="en-GB" sz="1300" b="1" dirty="0">
                <a:solidFill>
                  <a:schemeClr val="dk2"/>
                </a:solidFill>
                <a:latin typeface="Raleway"/>
                <a:ea typeface="Raleway"/>
                <a:cs typeface="Raleway"/>
                <a:sym typeface="Raleway"/>
              </a:rPr>
              <a:t>Smirnov</a:t>
            </a:r>
            <a:endParaRPr sz="1300" b="1" dirty="0">
              <a:solidFill>
                <a:schemeClr val="dk2"/>
              </a:solidFill>
              <a:latin typeface="Raleway"/>
              <a:ea typeface="Raleway"/>
              <a:cs typeface="Raleway"/>
              <a:sym typeface="Raleway"/>
            </a:endParaRPr>
          </a:p>
          <a:p>
            <a:pPr marL="0" lvl="0" indent="0" algn="ctr" rtl="0">
              <a:spcBef>
                <a:spcPts val="0"/>
              </a:spcBef>
              <a:spcAft>
                <a:spcPts val="0"/>
              </a:spcAft>
              <a:buNone/>
            </a:pPr>
            <a:r>
              <a:rPr lang="en-GB" sz="1300" b="1" dirty="0">
                <a:solidFill>
                  <a:schemeClr val="dk2"/>
                </a:solidFill>
                <a:latin typeface="Raleway"/>
                <a:ea typeface="Raleway"/>
                <a:cs typeface="Raleway"/>
                <a:sym typeface="Raleway"/>
              </a:rPr>
              <a:t>Scrum Master</a:t>
            </a:r>
            <a:endParaRPr sz="1300" b="1" dirty="0">
              <a:solidFill>
                <a:schemeClr val="dk2"/>
              </a:solidFill>
              <a:latin typeface="Raleway"/>
              <a:ea typeface="Raleway"/>
              <a:cs typeface="Raleway"/>
              <a:sym typeface="Raleway"/>
            </a:endParaRPr>
          </a:p>
          <a:p>
            <a:pPr marL="0" lvl="0" indent="0" algn="ctr" rtl="0">
              <a:spcBef>
                <a:spcPts val="0"/>
              </a:spcBef>
              <a:spcAft>
                <a:spcPts val="0"/>
              </a:spcAft>
              <a:buNone/>
            </a:pPr>
            <a:endParaRPr sz="1300" b="1" dirty="0">
              <a:solidFill>
                <a:schemeClr val="dk2"/>
              </a:solidFill>
              <a:latin typeface="Raleway"/>
              <a:ea typeface="Raleway"/>
              <a:cs typeface="Raleway"/>
              <a:sym typeface="Raleway"/>
            </a:endParaRPr>
          </a:p>
        </p:txBody>
      </p:sp>
      <p:sp>
        <p:nvSpPr>
          <p:cNvPr id="189" name="Google Shape;189;p19"/>
          <p:cNvSpPr txBox="1"/>
          <p:nvPr/>
        </p:nvSpPr>
        <p:spPr>
          <a:xfrm>
            <a:off x="6939900" y="4314225"/>
            <a:ext cx="1774800" cy="25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300" b="1">
                <a:solidFill>
                  <a:schemeClr val="dk2"/>
                </a:solidFill>
                <a:latin typeface="Raleway"/>
                <a:ea typeface="Raleway"/>
                <a:cs typeface="Raleway"/>
                <a:sym typeface="Raleway"/>
              </a:rPr>
              <a:t>Michael Rooplall</a:t>
            </a:r>
            <a:endParaRPr sz="1300" b="1">
              <a:solidFill>
                <a:schemeClr val="dk2"/>
              </a:solidFill>
              <a:latin typeface="Raleway"/>
              <a:ea typeface="Raleway"/>
              <a:cs typeface="Raleway"/>
              <a:sym typeface="Raleway"/>
            </a:endParaRPr>
          </a:p>
          <a:p>
            <a:pPr marL="0" lvl="0" indent="0" algn="ctr" rtl="0">
              <a:spcBef>
                <a:spcPts val="0"/>
              </a:spcBef>
              <a:spcAft>
                <a:spcPts val="0"/>
              </a:spcAft>
              <a:buNone/>
            </a:pPr>
            <a:r>
              <a:rPr lang="en-GB" sz="1300" b="1">
                <a:solidFill>
                  <a:schemeClr val="dk2"/>
                </a:solidFill>
                <a:latin typeface="Raleway"/>
                <a:ea typeface="Raleway"/>
                <a:cs typeface="Raleway"/>
                <a:sym typeface="Raleway"/>
              </a:rPr>
              <a:t>Tech lead &amp; Tester</a:t>
            </a:r>
            <a:endParaRPr sz="1300" b="1">
              <a:solidFill>
                <a:schemeClr val="dk2"/>
              </a:solidFill>
              <a:latin typeface="Raleway"/>
              <a:ea typeface="Raleway"/>
              <a:cs typeface="Raleway"/>
              <a:sym typeface="Raleway"/>
            </a:endParaRPr>
          </a:p>
          <a:p>
            <a:pPr marL="0" lvl="0" indent="0" algn="ctr" rtl="0">
              <a:spcBef>
                <a:spcPts val="0"/>
              </a:spcBef>
              <a:spcAft>
                <a:spcPts val="0"/>
              </a:spcAft>
              <a:buNone/>
            </a:pP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Overview</a:t>
            </a:r>
            <a:endParaRPr/>
          </a:p>
        </p:txBody>
      </p:sp>
      <p:sp>
        <p:nvSpPr>
          <p:cNvPr id="195" name="Google Shape;195;p20"/>
          <p:cNvSpPr txBox="1">
            <a:spLocks noGrp="1"/>
          </p:cNvSpPr>
          <p:nvPr>
            <p:ph type="body" idx="1"/>
          </p:nvPr>
        </p:nvSpPr>
        <p:spPr>
          <a:xfrm>
            <a:off x="1295325" y="2078875"/>
            <a:ext cx="7122900" cy="1326900"/>
          </a:xfrm>
          <a:prstGeom prst="rect">
            <a:avLst/>
          </a:prstGeom>
        </p:spPr>
        <p:txBody>
          <a:bodyPr spcFirstLastPara="1" wrap="square" lIns="91425" tIns="91425" rIns="91425" bIns="91425" anchor="t" anchorCtr="0">
            <a:noAutofit/>
          </a:bodyPr>
          <a:lstStyle/>
          <a:p>
            <a:pPr marL="0" lvl="0" indent="457200" algn="l" rtl="0">
              <a:spcBef>
                <a:spcPts val="0"/>
              </a:spcBef>
              <a:spcAft>
                <a:spcPts val="0"/>
              </a:spcAft>
              <a:buNone/>
            </a:pPr>
            <a:r>
              <a:rPr lang="en-GB" sz="1100"/>
              <a:t>This project aims to deliver an algorithm visualizer for every student’s need. Through the use of the cross platform tool React Native the team strives to create an educational app as a supplementary learning device for students of computer science. </a:t>
            </a:r>
            <a:endParaRPr sz="1100"/>
          </a:p>
          <a:p>
            <a:pPr marL="0" lvl="0" indent="457200" algn="l" rtl="0">
              <a:spcBef>
                <a:spcPts val="1600"/>
              </a:spcBef>
              <a:spcAft>
                <a:spcPts val="0"/>
              </a:spcAft>
              <a:buNone/>
            </a:pPr>
            <a:r>
              <a:rPr lang="en-GB" sz="1100"/>
              <a:t>A user  will be able to log in and engage with animated visualization of a variety of sorting algorithms.</a:t>
            </a:r>
            <a:endParaRPr sz="1100"/>
          </a:p>
          <a:p>
            <a:pPr marL="0" lvl="0" indent="457200" algn="l" rtl="0">
              <a:spcBef>
                <a:spcPts val="1600"/>
              </a:spcBef>
              <a:spcAft>
                <a:spcPts val="1600"/>
              </a:spcAft>
              <a:buNone/>
            </a:pPr>
            <a:r>
              <a:rPr lang="en-GB" sz="1100"/>
              <a:t>As this is a complex and difficult area of study a visual, on demand learning tool could be that little extra help many students out there need to succeed! </a:t>
            </a:r>
            <a:endParaRPr sz="1100"/>
          </a:p>
        </p:txBody>
      </p:sp>
      <p:pic>
        <p:nvPicPr>
          <p:cNvPr id="196" name="Google Shape;196;p20"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Requirements</a:t>
            </a:r>
            <a:endParaRPr/>
          </a:p>
        </p:txBody>
      </p:sp>
      <p:sp>
        <p:nvSpPr>
          <p:cNvPr id="202" name="Google Shape;202;p21"/>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203" name="Google Shape;203;p21"/>
          <p:cNvSpPr txBox="1">
            <a:spLocks noGrp="1"/>
          </p:cNvSpPr>
          <p:nvPr>
            <p:ph type="body" idx="1"/>
          </p:nvPr>
        </p:nvSpPr>
        <p:spPr>
          <a:xfrm>
            <a:off x="1847691" y="2073775"/>
            <a:ext cx="2832900" cy="105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Cross platform access</a:t>
            </a:r>
            <a:endParaRPr sz="1100"/>
          </a:p>
        </p:txBody>
      </p:sp>
      <p:sp>
        <p:nvSpPr>
          <p:cNvPr id="204" name="Google Shape;204;p21"/>
          <p:cNvSpPr/>
          <p:nvPr/>
        </p:nvSpPr>
        <p:spPr>
          <a:xfrm>
            <a:off x="1400790" y="34040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05" name="Google Shape;205;p21"/>
          <p:cNvSpPr txBox="1">
            <a:spLocks noGrp="1"/>
          </p:cNvSpPr>
          <p:nvPr>
            <p:ph type="body" idx="1"/>
          </p:nvPr>
        </p:nvSpPr>
        <p:spPr>
          <a:xfrm>
            <a:off x="1847691" y="3307900"/>
            <a:ext cx="2832900" cy="105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Able to visualize a variety of sorting algorithms as to assist in the learning of computer science</a:t>
            </a:r>
            <a:endParaRPr sz="1100"/>
          </a:p>
        </p:txBody>
      </p:sp>
      <p:sp>
        <p:nvSpPr>
          <p:cNvPr id="206" name="Google Shape;206;p21"/>
          <p:cNvSpPr/>
          <p:nvPr/>
        </p:nvSpPr>
        <p:spPr>
          <a:xfrm>
            <a:off x="5090809"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3</a:t>
            </a:r>
            <a:endParaRPr sz="800" b="1">
              <a:solidFill>
                <a:srgbClr val="FFFFFF"/>
              </a:solidFill>
            </a:endParaRPr>
          </a:p>
        </p:txBody>
      </p:sp>
      <p:sp>
        <p:nvSpPr>
          <p:cNvPr id="207" name="Google Shape;207;p21"/>
          <p:cNvSpPr txBox="1">
            <a:spLocks noGrp="1"/>
          </p:cNvSpPr>
          <p:nvPr>
            <p:ph type="body" idx="1"/>
          </p:nvPr>
        </p:nvSpPr>
        <p:spPr>
          <a:xfrm>
            <a:off x="5536112" y="2073775"/>
            <a:ext cx="2832900" cy="105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Secure user based interaction</a:t>
            </a:r>
            <a:endParaRPr sz="1100"/>
          </a:p>
        </p:txBody>
      </p:sp>
      <p:sp>
        <p:nvSpPr>
          <p:cNvPr id="208" name="Google Shape;208;p21"/>
          <p:cNvSpPr/>
          <p:nvPr/>
        </p:nvSpPr>
        <p:spPr>
          <a:xfrm>
            <a:off x="5090809" y="34040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4</a:t>
            </a:r>
            <a:endParaRPr sz="800" b="1">
              <a:solidFill>
                <a:srgbClr val="FFFFFF"/>
              </a:solidFill>
            </a:endParaRPr>
          </a:p>
        </p:txBody>
      </p:sp>
      <p:sp>
        <p:nvSpPr>
          <p:cNvPr id="209" name="Google Shape;209;p21"/>
          <p:cNvSpPr txBox="1">
            <a:spLocks noGrp="1"/>
          </p:cNvSpPr>
          <p:nvPr>
            <p:ph type="body" idx="1"/>
          </p:nvPr>
        </p:nvSpPr>
        <p:spPr>
          <a:xfrm>
            <a:off x="5536112" y="3307900"/>
            <a:ext cx="2832900" cy="105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3"/>
        <p:cNvGrpSpPr/>
        <p:nvPr/>
      </p:nvGrpSpPr>
      <p:grpSpPr>
        <a:xfrm>
          <a:off x="0" y="0"/>
          <a:ext cx="0" cy="0"/>
          <a:chOff x="0" y="0"/>
          <a:chExt cx="0" cy="0"/>
        </a:xfrm>
      </p:grpSpPr>
      <p:sp>
        <p:nvSpPr>
          <p:cNvPr id="214" name="Google Shape;214;p22"/>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Use</a:t>
            </a:r>
            <a:endParaRPr sz="1200"/>
          </a:p>
        </p:txBody>
      </p:sp>
      <p:sp>
        <p:nvSpPr>
          <p:cNvPr id="215" name="Google Shape;215;p22"/>
          <p:cNvSpPr txBox="1">
            <a:spLocks noGrp="1"/>
          </p:cNvSpPr>
          <p:nvPr>
            <p:ph type="body" idx="4294967295"/>
          </p:nvPr>
        </p:nvSpPr>
        <p:spPr>
          <a:xfrm>
            <a:off x="729450" y="1749350"/>
            <a:ext cx="7010100" cy="2628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3000">
                <a:solidFill>
                  <a:srgbClr val="FFFFFF"/>
                </a:solidFill>
              </a:rPr>
              <a:t>The application allows a user to register/log in with a unique email and password. They main interface allows the user to create a new array for sorting and to select sorting algorithm</a:t>
            </a:r>
            <a:endParaRPr sz="30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3"/>
          <p:cNvSpPr txBox="1">
            <a:spLocks noGrp="1"/>
          </p:cNvSpPr>
          <p:nvPr>
            <p:ph type="title"/>
          </p:nvPr>
        </p:nvSpPr>
        <p:spPr>
          <a:xfrm>
            <a:off x="729450" y="2056375"/>
            <a:ext cx="52032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Tools and Technologies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4"/>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Tools</a:t>
            </a:r>
            <a:endParaRPr/>
          </a:p>
          <a:p>
            <a:pPr marL="0" lvl="0" indent="0" algn="ctr" rtl="0">
              <a:spcBef>
                <a:spcPts val="0"/>
              </a:spcBef>
              <a:spcAft>
                <a:spcPts val="0"/>
              </a:spcAft>
              <a:buNone/>
            </a:pPr>
            <a:r>
              <a:rPr lang="en-GB" b="0"/>
              <a:t>React</a:t>
            </a:r>
            <a:endParaRPr b="0"/>
          </a:p>
        </p:txBody>
      </p:sp>
      <p:sp>
        <p:nvSpPr>
          <p:cNvPr id="226" name="Google Shape;226;p24"/>
          <p:cNvSpPr txBox="1">
            <a:spLocks noGrp="1"/>
          </p:cNvSpPr>
          <p:nvPr>
            <p:ph type="body" idx="1"/>
          </p:nvPr>
        </p:nvSpPr>
        <p:spPr>
          <a:xfrm>
            <a:off x="721225" y="2434125"/>
            <a:ext cx="3893400" cy="20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a:t>React and React Native are development frameworks originally developed by Facebook and have since been made open source. </a:t>
            </a:r>
            <a:endParaRPr sz="1100"/>
          </a:p>
          <a:p>
            <a:pPr marL="0" lvl="0" indent="0" algn="l" rtl="0">
              <a:spcBef>
                <a:spcPts val="1600"/>
              </a:spcBef>
              <a:spcAft>
                <a:spcPts val="0"/>
              </a:spcAft>
              <a:buNone/>
            </a:pPr>
            <a:r>
              <a:rPr lang="en-GB" sz="1100" b="1">
                <a:solidFill>
                  <a:schemeClr val="dk2"/>
                </a:solidFill>
              </a:rPr>
              <a:t>Why?</a:t>
            </a:r>
            <a:endParaRPr sz="1100" b="1">
              <a:solidFill>
                <a:schemeClr val="dk2"/>
              </a:solidFill>
            </a:endParaRPr>
          </a:p>
          <a:p>
            <a:pPr marL="0" lvl="0" indent="0" algn="l" rtl="0">
              <a:spcBef>
                <a:spcPts val="0"/>
              </a:spcBef>
              <a:spcAft>
                <a:spcPts val="1600"/>
              </a:spcAft>
              <a:buNone/>
            </a:pPr>
            <a:r>
              <a:rPr lang="en-GB" sz="1100"/>
              <a:t>In combination with Firebase, React allows for the development of cross platform applications with some out of the box components while still leaving a great deal of room for customization. </a:t>
            </a:r>
            <a:endParaRPr sz="1100"/>
          </a:p>
        </p:txBody>
      </p:sp>
      <p:pic>
        <p:nvPicPr>
          <p:cNvPr id="227" name="Google Shape;227;p24" descr="shutterstock_368732306.jpg"/>
          <p:cNvPicPr preferRelativeResize="0"/>
          <p:nvPr/>
        </p:nvPicPr>
        <p:blipFill rotWithShape="1">
          <a:blip r:embed="rId3">
            <a:alphaModFix/>
          </a:blip>
          <a:srcRect l="29621" t="4942" r="29621"/>
          <a:stretch/>
        </p:blipFill>
        <p:spPr>
          <a:xfrm>
            <a:off x="7170362" y="1151950"/>
            <a:ext cx="1973638" cy="326259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5"/>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Testing </a:t>
            </a:r>
            <a:endParaRPr/>
          </a:p>
          <a:p>
            <a:pPr marL="0" lvl="0" indent="0" algn="ctr" rtl="0">
              <a:spcBef>
                <a:spcPts val="0"/>
              </a:spcBef>
              <a:spcAft>
                <a:spcPts val="0"/>
              </a:spcAft>
              <a:buNone/>
            </a:pPr>
            <a:r>
              <a:rPr lang="en-GB" b="0"/>
              <a:t>White box </a:t>
            </a:r>
            <a:endParaRPr b="0"/>
          </a:p>
        </p:txBody>
      </p:sp>
      <p:sp>
        <p:nvSpPr>
          <p:cNvPr id="233" name="Google Shape;233;p25"/>
          <p:cNvSpPr txBox="1">
            <a:spLocks noGrp="1"/>
          </p:cNvSpPr>
          <p:nvPr>
            <p:ph type="body" idx="1"/>
          </p:nvPr>
        </p:nvSpPr>
        <p:spPr>
          <a:xfrm>
            <a:off x="721225" y="2434125"/>
            <a:ext cx="3893400" cy="20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a:t>For this project white box testing is the approach we chose.</a:t>
            </a:r>
            <a:endParaRPr sz="1100"/>
          </a:p>
          <a:p>
            <a:pPr marL="0" lvl="0" indent="0" algn="l" rtl="0">
              <a:spcBef>
                <a:spcPts val="1600"/>
              </a:spcBef>
              <a:spcAft>
                <a:spcPts val="0"/>
              </a:spcAft>
              <a:buNone/>
            </a:pPr>
            <a:r>
              <a:rPr lang="en-GB" sz="1100" b="1">
                <a:solidFill>
                  <a:schemeClr val="dk2"/>
                </a:solidFill>
              </a:rPr>
              <a:t>How?</a:t>
            </a:r>
            <a:endParaRPr sz="1100" b="1">
              <a:solidFill>
                <a:schemeClr val="dk2"/>
              </a:solidFill>
            </a:endParaRPr>
          </a:p>
          <a:p>
            <a:pPr marL="0" lvl="0" indent="0" algn="l" rtl="0">
              <a:spcBef>
                <a:spcPts val="0"/>
              </a:spcBef>
              <a:spcAft>
                <a:spcPts val="0"/>
              </a:spcAft>
              <a:buNone/>
            </a:pPr>
            <a:r>
              <a:rPr lang="en-GB" sz="1100"/>
              <a:t>Testing the app’s database and login interface.</a:t>
            </a:r>
            <a:endParaRPr sz="1100"/>
          </a:p>
          <a:p>
            <a:pPr marL="0" lvl="0" indent="0" algn="l" rtl="0">
              <a:spcBef>
                <a:spcPts val="1600"/>
              </a:spcBef>
              <a:spcAft>
                <a:spcPts val="0"/>
              </a:spcAft>
              <a:buNone/>
            </a:pPr>
            <a:r>
              <a:rPr lang="en-GB" sz="1100"/>
              <a:t>Testing the range of inputs the app can handle and with what speed.</a:t>
            </a:r>
            <a:endParaRPr sz="1100"/>
          </a:p>
          <a:p>
            <a:pPr marL="0" lvl="0" indent="0" algn="l" rtl="0">
              <a:spcBef>
                <a:spcPts val="1600"/>
              </a:spcBef>
              <a:spcAft>
                <a:spcPts val="1600"/>
              </a:spcAft>
              <a:buNone/>
            </a:pPr>
            <a:r>
              <a:rPr lang="en-GB" sz="1100"/>
              <a:t>Examining reliability and dependability for optimal efficiency.</a:t>
            </a:r>
            <a:endParaRPr sz="1100"/>
          </a:p>
        </p:txBody>
      </p:sp>
      <p:pic>
        <p:nvPicPr>
          <p:cNvPr id="234" name="Google Shape;234;p25" descr="shutterstock_199014602.jpg"/>
          <p:cNvPicPr preferRelativeResize="0"/>
          <p:nvPr/>
        </p:nvPicPr>
        <p:blipFill rotWithShape="1">
          <a:blip r:embed="rId3">
            <a:alphaModFix/>
          </a:blip>
          <a:srcRect l="27866" t="2590" r="791" b="14900"/>
          <a:stretch/>
        </p:blipFill>
        <p:spPr>
          <a:xfrm>
            <a:off x="5146750" y="1184600"/>
            <a:ext cx="3997249" cy="32625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6"/>
          <p:cNvSpPr txBox="1">
            <a:spLocks noGrp="1"/>
          </p:cNvSpPr>
          <p:nvPr>
            <p:ph type="title"/>
          </p:nvPr>
        </p:nvSpPr>
        <p:spPr>
          <a:xfrm>
            <a:off x="730000" y="1318650"/>
            <a:ext cx="3636600" cy="5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Target audience</a:t>
            </a:r>
            <a:endParaRPr/>
          </a:p>
        </p:txBody>
      </p:sp>
      <p:sp>
        <p:nvSpPr>
          <p:cNvPr id="240" name="Google Shape;240;p26"/>
          <p:cNvSpPr txBox="1">
            <a:spLocks noGrp="1"/>
          </p:cNvSpPr>
          <p:nvPr>
            <p:ph type="body" idx="1"/>
          </p:nvPr>
        </p:nvSpPr>
        <p:spPr>
          <a:xfrm>
            <a:off x="721225" y="1965150"/>
            <a:ext cx="3636600" cy="852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We aim to connect with student and educators of computer science  on the undergraduate and highschool level. We believe those are the groups that will most benefit from this product. </a:t>
            </a:r>
            <a:endParaRPr sz="1100"/>
          </a:p>
        </p:txBody>
      </p:sp>
      <p:pic>
        <p:nvPicPr>
          <p:cNvPr id="241" name="Google Shape;241;p26" descr="offset_comp_267026.jpg"/>
          <p:cNvPicPr preferRelativeResize="0"/>
          <p:nvPr/>
        </p:nvPicPr>
        <p:blipFill rotWithShape="1">
          <a:blip r:embed="rId3">
            <a:alphaModFix/>
          </a:blip>
          <a:srcRect l="40074" t="1581" r="22771" b="6490"/>
          <a:stretch/>
        </p:blipFill>
        <p:spPr>
          <a:xfrm>
            <a:off x="5146750" y="1184600"/>
            <a:ext cx="1977667" cy="3262598"/>
          </a:xfrm>
          <a:prstGeom prst="rect">
            <a:avLst/>
          </a:prstGeom>
          <a:noFill/>
          <a:ln>
            <a:noFill/>
          </a:ln>
        </p:spPr>
      </p:pic>
      <p:pic>
        <p:nvPicPr>
          <p:cNvPr id="242" name="Google Shape;242;p26" descr="offset_comp_429332_Edited.jpg"/>
          <p:cNvPicPr preferRelativeResize="0"/>
          <p:nvPr/>
        </p:nvPicPr>
        <p:blipFill rotWithShape="1">
          <a:blip r:embed="rId4">
            <a:alphaModFix/>
          </a:blip>
          <a:srcRect l="19769" t="5665" r="7253" b="850"/>
          <a:stretch/>
        </p:blipFill>
        <p:spPr>
          <a:xfrm>
            <a:off x="7172149" y="1184609"/>
            <a:ext cx="1971851" cy="1611565"/>
          </a:xfrm>
          <a:prstGeom prst="rect">
            <a:avLst/>
          </a:prstGeom>
          <a:noFill/>
          <a:ln>
            <a:noFill/>
          </a:ln>
        </p:spPr>
      </p:pic>
      <p:pic>
        <p:nvPicPr>
          <p:cNvPr id="243" name="Google Shape;243;p26" descr="offset_comp_389009_Edited.jpg"/>
          <p:cNvPicPr preferRelativeResize="0"/>
          <p:nvPr/>
        </p:nvPicPr>
        <p:blipFill rotWithShape="1">
          <a:blip r:embed="rId5">
            <a:alphaModFix/>
          </a:blip>
          <a:srcRect l="17128" t="2335" r="5717" b="2335"/>
          <a:stretch/>
        </p:blipFill>
        <p:spPr>
          <a:xfrm>
            <a:off x="7172149" y="2835640"/>
            <a:ext cx="1971840" cy="1611560"/>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401</Words>
  <Application>Microsoft Office PowerPoint</Application>
  <PresentationFormat>On-screen Show (16:9)</PresentationFormat>
  <Paragraphs>53</Paragraphs>
  <Slides>12</Slides>
  <Notes>12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Lato</vt:lpstr>
      <vt:lpstr>Arial</vt:lpstr>
      <vt:lpstr>Raleway</vt:lpstr>
      <vt:lpstr>Streamline</vt:lpstr>
      <vt:lpstr>Algorithms  Visualizer</vt:lpstr>
      <vt:lpstr>PowerPoint Presentation</vt:lpstr>
      <vt:lpstr>Overview</vt:lpstr>
      <vt:lpstr>Requirements</vt:lpstr>
      <vt:lpstr>Use</vt:lpstr>
      <vt:lpstr>Tools and Technologies </vt:lpstr>
      <vt:lpstr>Tools React</vt:lpstr>
      <vt:lpstr>Testing  White box </vt:lpstr>
      <vt:lpstr>Target audience</vt:lpstr>
      <vt:lpstr>Process</vt:lpstr>
      <vt:lpstr>Demo </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Algorithms  Visualizer</dc:title>
  <cp:lastModifiedBy>Mike</cp:lastModifiedBy>
  <cp:revision>3</cp:revision>
  <dcterms:modified xsi:type="dcterms:W3CDTF">2020-05-17T00:21:12Z</dcterms:modified>
</cp:coreProperties>
</file>